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2"/>
    <p:sldId id="271" r:id="rId3"/>
    <p:sldId id="272" r:id="rId4"/>
    <p:sldId id="276" r:id="rId5"/>
    <p:sldId id="275" r:id="rId6"/>
    <p:sldId id="270" r:id="rId7"/>
    <p:sldId id="27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5716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Titteltekst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Titteltekst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Titteltekst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05418" y="6404292"/>
            <a:ext cx="181382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Vinju.JPG"/>
          <p:cNvPicPr>
            <a:picLocks noChangeAspect="1"/>
          </p:cNvPicPr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4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632926" y="833799"/>
            <a:ext cx="5933774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KLOKKENE RINGER </a:t>
            </a:r>
            <a:br>
              <a:rPr kumimoji="0" lang="nb-NO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kumimoji="0" lang="nb-NO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DEG</a:t>
            </a:r>
            <a:endParaRPr kumimoji="0" lang="nb-NO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000482" y="3566096"/>
            <a:ext cx="7431404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Breidablikk-seminar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Hva</a:t>
            </a:r>
            <a:r>
              <a:rPr kumimoji="0" lang="nb-NO" sz="36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er et klokketårn?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baseline="0" dirty="0" smtClean="0"/>
              <a:t>Søndre Elton, Stange, 19. oktober 2017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915524" y="5580042"/>
            <a:ext cx="334191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Gjermund</a:t>
            </a:r>
            <a:r>
              <a:rPr kumimoji="0" lang="nb-NO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Kolltveit</a:t>
            </a:r>
            <a:br>
              <a:rPr kumimoji="0" lang="nb-NO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kumimoji="0" lang="nb-NO" sz="20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gjermund.kolltveit@musark.no</a:t>
            </a:r>
            <a:r>
              <a:rPr kumimoji="0" lang="nb-NO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/>
            </a:r>
            <a:br>
              <a:rPr kumimoji="0" lang="nb-NO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kumimoji="0" lang="nb-NO" sz="20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www.musark.no</a:t>
            </a:r>
            <a:endParaRPr kumimoji="0" lang="nb-NO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298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928234" y="2003110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Matklokkenes periode: ca. 1750–1950 </a:t>
            </a:r>
            <a:endParaRPr sz="2000" dirty="0"/>
          </a:p>
        </p:txBody>
      </p:sp>
      <p:sp>
        <p:nvSpPr>
          <p:cNvPr id="117" name="Shape 117"/>
          <p:cNvSpPr/>
          <p:nvPr/>
        </p:nvSpPr>
        <p:spPr>
          <a:xfrm>
            <a:off x="928234" y="2764128"/>
            <a:ext cx="84256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Bakgrunn: </a:t>
            </a:r>
            <a:r>
              <a:rPr lang="nb-NO" sz="2000" dirty="0"/>
              <a:t>En ny </a:t>
            </a:r>
            <a:r>
              <a:rPr lang="nb-NO" sz="2000" dirty="0" smtClean="0"/>
              <a:t>tidsoppfatning. Rasjonalisering i landbruket, 1700-tallet </a:t>
            </a:r>
            <a:endParaRPr sz="2000" dirty="0"/>
          </a:p>
        </p:txBody>
      </p:sp>
      <p:sp>
        <p:nvSpPr>
          <p:cNvPr id="118" name="Shape 118"/>
          <p:cNvSpPr/>
          <p:nvPr/>
        </p:nvSpPr>
        <p:spPr>
          <a:xfrm>
            <a:off x="928234" y="3565160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Ble brukt i sommerhalvåret </a:t>
            </a:r>
            <a:endParaRPr sz="2000" dirty="0"/>
          </a:p>
        </p:txBody>
      </p:sp>
      <p:sp>
        <p:nvSpPr>
          <p:cNvPr id="7" name="Shape 118"/>
          <p:cNvSpPr/>
          <p:nvPr/>
        </p:nvSpPr>
        <p:spPr>
          <a:xfrm>
            <a:off x="928234" y="4399774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Tilleggsfunksjoner: Brannvarsling, ringe inn pinse mm</a:t>
            </a:r>
            <a:endParaRPr sz="2000" dirty="0"/>
          </a:p>
        </p:txBody>
      </p:sp>
      <p:sp>
        <p:nvSpPr>
          <p:cNvPr id="9" name="Shape 118"/>
          <p:cNvSpPr/>
          <p:nvPr/>
        </p:nvSpPr>
        <p:spPr>
          <a:xfrm>
            <a:off x="928234" y="5275713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/>
              <a:t>H</a:t>
            </a:r>
            <a:r>
              <a:rPr lang="nb-NO" sz="2000" dirty="0" smtClean="0"/>
              <a:t>usmora eller «innejenta» ringte i matklokka</a:t>
            </a:r>
            <a:endParaRPr sz="2000" dirty="0"/>
          </a:p>
        </p:txBody>
      </p:sp>
      <p:pic>
        <p:nvPicPr>
          <p:cNvPr id="15" name="Bilde 14" descr="Vinjuklok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3" y="-256526"/>
            <a:ext cx="11905481" cy="1526539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-88900" y="1062810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2955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 advAuto="0"/>
      <p:bldP spid="117" grpId="0" animBg="1" advAuto="0"/>
      <p:bldP spid="118" grpId="0" animBg="1" advAuto="0"/>
      <p:bldP spid="7" grpId="0" animBg="1" advAuto="0"/>
      <p:bldP spid="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876917" y="1969290"/>
            <a:ext cx="715927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De som ringte utviklet sin egen ringestil eller «akustiske signatur»</a:t>
            </a:r>
            <a:endParaRPr sz="2000" dirty="0"/>
          </a:p>
        </p:txBody>
      </p:sp>
      <p:sp>
        <p:nvSpPr>
          <p:cNvPr id="117" name="Shape 117"/>
          <p:cNvSpPr/>
          <p:nvPr/>
        </p:nvSpPr>
        <p:spPr>
          <a:xfrm>
            <a:off x="876916" y="3059914"/>
            <a:ext cx="807785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err="1" smtClean="0"/>
              <a:t>Klokkeremser</a:t>
            </a:r>
            <a:r>
              <a:rPr lang="nb-NO" sz="2000" dirty="0" smtClean="0"/>
              <a:t> eller -hermer basert på klokkenes rytme. Eksempel: </a:t>
            </a:r>
            <a:br>
              <a:rPr lang="nb-NO" sz="2000" dirty="0" smtClean="0"/>
            </a:br>
            <a:r>
              <a:rPr lang="nb-NO" sz="2000" dirty="0" smtClean="0"/>
              <a:t>  </a:t>
            </a:r>
            <a:r>
              <a:rPr lang="nb-NO" sz="2000" i="1" dirty="0" smtClean="0"/>
              <a:t>«Sur suppe, salt sild /</a:t>
            </a:r>
            <a:r>
              <a:rPr lang="nb-NO" sz="2000" i="1" dirty="0"/>
              <a:t> </a:t>
            </a:r>
            <a:r>
              <a:rPr lang="nb-NO" sz="2000" i="1" dirty="0" smtClean="0"/>
              <a:t>et fort og ti still!»</a:t>
            </a:r>
            <a:br>
              <a:rPr lang="nb-NO" sz="2000" i="1" dirty="0" smtClean="0"/>
            </a:br>
            <a:endParaRPr sz="2000" i="1" dirty="0"/>
          </a:p>
        </p:txBody>
      </p:sp>
      <p:sp>
        <p:nvSpPr>
          <p:cNvPr id="118" name="Shape 118"/>
          <p:cNvSpPr/>
          <p:nvPr/>
        </p:nvSpPr>
        <p:spPr>
          <a:xfrm>
            <a:off x="876915" y="5282111"/>
            <a:ext cx="749014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Klokkeklangens tyngde: Lyden av tungt arbeid og «skjebne» (Prøysen)</a:t>
            </a:r>
            <a:endParaRPr sz="2000" dirty="0"/>
          </a:p>
        </p:txBody>
      </p:sp>
      <p:sp>
        <p:nvSpPr>
          <p:cNvPr id="13" name="Shape 117"/>
          <p:cNvSpPr/>
          <p:nvPr/>
        </p:nvSpPr>
        <p:spPr>
          <a:xfrm>
            <a:off x="1441400" y="4075577"/>
            <a:ext cx="80778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Folkelig satire, en humoristisk sikkerhetsventil?</a:t>
            </a:r>
            <a:endParaRPr sz="20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-88900" y="1033055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Bilde 20" descr="Vinjuklok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3" y="-256526"/>
            <a:ext cx="11905481" cy="1526539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-88900" y="1062810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306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 advAuto="0"/>
      <p:bldP spid="117" grpId="0" animBg="1" advAuto="0"/>
      <p:bldP spid="118" grpId="0" animBg="1" advAuto="0"/>
      <p:bldP spid="1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8"/>
          <p:cNvSpPr/>
          <p:nvPr/>
        </p:nvSpPr>
        <p:spPr>
          <a:xfrm>
            <a:off x="1002538" y="2002111"/>
            <a:ext cx="71592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>
                <a:solidFill>
                  <a:srgbClr val="FFFFFF"/>
                </a:solidFill>
              </a:rPr>
              <a:t>Klokkene i landsbygdas </a:t>
            </a:r>
            <a:r>
              <a:rPr lang="nb-NO" sz="2000" dirty="0"/>
              <a:t>l</a:t>
            </a:r>
            <a:r>
              <a:rPr lang="nb-NO" sz="2000" dirty="0" smtClean="0"/>
              <a:t>ydlandskap</a:t>
            </a:r>
            <a:r>
              <a:rPr lang="nb-NO" sz="2000" dirty="0" smtClean="0">
                <a:solidFill>
                  <a:srgbClr val="FFFFFF"/>
                </a:solidFill>
              </a:rPr>
              <a:t>: Et </a:t>
            </a:r>
            <a:r>
              <a:rPr lang="nb-NO" sz="2000" b="1" dirty="0" smtClean="0">
                <a:solidFill>
                  <a:srgbClr val="FFFFFF"/>
                </a:solidFill>
              </a:rPr>
              <a:t>orienteringspunkt</a:t>
            </a:r>
            <a:r>
              <a:rPr lang="nb-NO" sz="2000" dirty="0" smtClean="0">
                <a:solidFill>
                  <a:srgbClr val="FFFFFF"/>
                </a:solidFill>
              </a:rPr>
              <a:t>, geografisk og sosialt. </a:t>
            </a: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14" name="Bilde 13" descr="Vinjuklok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3" y="-256526"/>
            <a:ext cx="11905481" cy="1526539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-88900" y="1062810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064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8"/>
          <p:cNvSpPr/>
          <p:nvPr/>
        </p:nvSpPr>
        <p:spPr>
          <a:xfrm>
            <a:off x="1002538" y="2002111"/>
            <a:ext cx="71592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Klokkene i landsbygdas lydlandskap: Et orienteringspunkt, geografisk og sosialt. </a:t>
            </a:r>
            <a:endParaRPr sz="2000" dirty="0"/>
          </a:p>
        </p:txBody>
      </p:sp>
      <p:sp>
        <p:nvSpPr>
          <p:cNvPr id="9" name="Shape 118"/>
          <p:cNvSpPr/>
          <p:nvPr/>
        </p:nvSpPr>
        <p:spPr>
          <a:xfrm>
            <a:off x="1567022" y="3052957"/>
            <a:ext cx="65947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Alle gardene hadde sin egen tid = </a:t>
            </a:r>
            <a:r>
              <a:rPr lang="nb-NO" sz="2000" dirty="0"/>
              <a:t>r</a:t>
            </a:r>
            <a:r>
              <a:rPr lang="nb-NO" sz="2000" dirty="0" smtClean="0"/>
              <a:t>inging i et langt tidsrom </a:t>
            </a:r>
            <a:endParaRPr sz="2000" dirty="0"/>
          </a:p>
        </p:txBody>
      </p:sp>
      <p:sp>
        <p:nvSpPr>
          <p:cNvPr id="8" name="Shape 118"/>
          <p:cNvSpPr/>
          <p:nvPr/>
        </p:nvSpPr>
        <p:spPr>
          <a:xfrm>
            <a:off x="1567022" y="3947031"/>
            <a:ext cx="715927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Lyden fra klokkene kunne også være værtegn</a:t>
            </a:r>
            <a:endParaRPr sz="2000" dirty="0"/>
          </a:p>
        </p:txBody>
      </p:sp>
      <p:sp>
        <p:nvSpPr>
          <p:cNvPr id="11" name="Shape 116"/>
          <p:cNvSpPr/>
          <p:nvPr/>
        </p:nvSpPr>
        <p:spPr>
          <a:xfrm>
            <a:off x="1567022" y="4741542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Hvor langt kunne klokkene høres?</a:t>
            </a:r>
            <a:endParaRPr sz="2000" dirty="0"/>
          </a:p>
        </p:txBody>
      </p:sp>
      <p:sp>
        <p:nvSpPr>
          <p:cNvPr id="12" name="Shape 117"/>
          <p:cNvSpPr/>
          <p:nvPr/>
        </p:nvSpPr>
        <p:spPr>
          <a:xfrm>
            <a:off x="1567022" y="5598864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Hvor mange klokker kunne høres fra et sted?</a:t>
            </a:r>
            <a:endParaRPr sz="2000" dirty="0"/>
          </a:p>
        </p:txBody>
      </p:sp>
      <p:pic>
        <p:nvPicPr>
          <p:cNvPr id="18" name="Bilde 17" descr="Vinjuklok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3" y="-256526"/>
            <a:ext cx="11905481" cy="1526539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-88900" y="1062810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458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8" grpId="0" animBg="1" advAuto="0"/>
      <p:bldP spid="11" grpId="0" animBg="1" advAuto="0"/>
      <p:bldP spid="1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Klokker i Løt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046" y="1"/>
            <a:ext cx="10468046" cy="6858000"/>
          </a:xfrm>
          <a:prstGeom prst="rect">
            <a:avLst/>
          </a:prstGeom>
        </p:spPr>
      </p:pic>
      <p:sp>
        <p:nvSpPr>
          <p:cNvPr id="9" name="Shape 118"/>
          <p:cNvSpPr/>
          <p:nvPr/>
        </p:nvSpPr>
        <p:spPr>
          <a:xfrm>
            <a:off x="6708079" y="1859369"/>
            <a:ext cx="2435921" cy="163121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Registrerte klokketårn i Løten i SEFRA-registeret </a:t>
            </a:r>
            <a:br>
              <a:rPr lang="nb-NO" sz="2000" dirty="0" smtClean="0">
                <a:solidFill>
                  <a:schemeClr val="bg1"/>
                </a:solidFill>
              </a:rPr>
            </a:br>
            <a:r>
              <a:rPr lang="nb-NO" sz="2000" dirty="0" smtClean="0">
                <a:solidFill>
                  <a:schemeClr val="bg1"/>
                </a:solidFill>
              </a:rPr>
              <a:t>(kilde: Hedmark fylkeskommune)</a:t>
            </a:r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620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8"/>
          <p:cNvSpPr/>
          <p:nvPr/>
        </p:nvSpPr>
        <p:spPr>
          <a:xfrm>
            <a:off x="1189349" y="1731062"/>
            <a:ext cx="79546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nb-NO" sz="2000" dirty="0" smtClean="0"/>
              <a:t>Hvorfor gikk klokkene ut av bruk?</a:t>
            </a:r>
            <a:endParaRPr sz="2000" dirty="0"/>
          </a:p>
        </p:txBody>
      </p:sp>
      <p:sp>
        <p:nvSpPr>
          <p:cNvPr id="7" name="Shape 118"/>
          <p:cNvSpPr/>
          <p:nvPr/>
        </p:nvSpPr>
        <p:spPr>
          <a:xfrm>
            <a:off x="1587054" y="2254648"/>
            <a:ext cx="56787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• Traktoren</a:t>
            </a:r>
            <a:endParaRPr sz="2000" dirty="0"/>
          </a:p>
        </p:txBody>
      </p:sp>
      <p:sp>
        <p:nvSpPr>
          <p:cNvPr id="8" name="Shape 118"/>
          <p:cNvSpPr/>
          <p:nvPr/>
        </p:nvSpPr>
        <p:spPr>
          <a:xfrm>
            <a:off x="1587054" y="2713476"/>
            <a:ext cx="56787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• Armbåndsuret</a:t>
            </a:r>
            <a:endParaRPr sz="2000" dirty="0"/>
          </a:p>
        </p:txBody>
      </p:sp>
      <p:sp>
        <p:nvSpPr>
          <p:cNvPr id="9" name="Shape 118"/>
          <p:cNvSpPr/>
          <p:nvPr/>
        </p:nvSpPr>
        <p:spPr>
          <a:xfrm>
            <a:off x="1587054" y="3221307"/>
            <a:ext cx="56787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• Slutt på felles måltider</a:t>
            </a:r>
            <a:endParaRPr sz="2000" dirty="0"/>
          </a:p>
        </p:txBody>
      </p:sp>
      <p:sp>
        <p:nvSpPr>
          <p:cNvPr id="10" name="Shape 118"/>
          <p:cNvSpPr/>
          <p:nvPr/>
        </p:nvSpPr>
        <p:spPr>
          <a:xfrm>
            <a:off x="1587054" y="4469717"/>
            <a:ext cx="567879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Initiativ fra bygdekvinnelagene. Særlig ringing </a:t>
            </a:r>
            <a:br>
              <a:rPr lang="nb-NO" sz="2000" dirty="0" smtClean="0"/>
            </a:br>
            <a:r>
              <a:rPr lang="nb-NO" sz="2000" dirty="0" smtClean="0"/>
              <a:t>første pinsedag</a:t>
            </a:r>
            <a:endParaRPr sz="2000" dirty="0"/>
          </a:p>
        </p:txBody>
      </p:sp>
      <p:sp>
        <p:nvSpPr>
          <p:cNvPr id="11" name="Shape 118"/>
          <p:cNvSpPr/>
          <p:nvPr/>
        </p:nvSpPr>
        <p:spPr>
          <a:xfrm>
            <a:off x="1189349" y="3942250"/>
            <a:ext cx="56787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dirty="0" smtClean="0"/>
              <a:t>Revitalisering?</a:t>
            </a:r>
            <a:endParaRPr sz="2000" dirty="0"/>
          </a:p>
        </p:txBody>
      </p:sp>
      <p:sp>
        <p:nvSpPr>
          <p:cNvPr id="18" name="Shape 118"/>
          <p:cNvSpPr/>
          <p:nvPr/>
        </p:nvSpPr>
        <p:spPr>
          <a:xfrm>
            <a:off x="1189349" y="5688761"/>
            <a:ext cx="56787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b-NO" sz="2000" i="1" dirty="0" smtClean="0"/>
              <a:t>Takk! Spørsmål, innspill?</a:t>
            </a:r>
            <a:endParaRPr sz="2000" i="1" dirty="0"/>
          </a:p>
        </p:txBody>
      </p:sp>
      <p:pic>
        <p:nvPicPr>
          <p:cNvPr id="19" name="Bilde 18" descr="Vinjuklok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43" y="-256526"/>
            <a:ext cx="11905481" cy="1526539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-88900" y="1062810"/>
            <a:ext cx="944282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«KLOKKENE RINGER FOR DEG» •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nb-NO" sz="1100" b="0" i="0" u="none" strike="noStrike" cap="none" spc="30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BREIDABLIKK-SEMINAR • </a:t>
            </a:r>
            <a:r>
              <a:rPr kumimoji="0" lang="nb-NO" sz="1100" b="0" i="0" u="none" strike="noStrike" cap="none" spc="30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SØNDRE ELTON • 19. OKTOBER 2017</a:t>
            </a:r>
            <a:endParaRPr kumimoji="0" lang="nb-NO" sz="1100" b="0" i="0" u="none" strike="noStrike" cap="none" spc="3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7580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8" grpId="0" animBg="1" advAuto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310</Words>
  <Application>Microsoft Macintosh PowerPoint</Application>
  <PresentationFormat>Skjermfremvisning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Earliest Excavated Jew’s Harps: A Find From a Lower Xiajiadian Site in Liaoning Province</dc:title>
  <cp:lastModifiedBy>Gjermund Kolltveit</cp:lastModifiedBy>
  <cp:revision>60</cp:revision>
  <dcterms:modified xsi:type="dcterms:W3CDTF">2017-10-18T14:44:59Z</dcterms:modified>
</cp:coreProperties>
</file>